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5" r:id="rId6"/>
    <p:sldId id="267" r:id="rId7"/>
    <p:sldId id="266" r:id="rId8"/>
    <p:sldId id="268" r:id="rId9"/>
    <p:sldId id="270" r:id="rId10"/>
    <p:sldId id="269" r:id="rId11"/>
    <p:sldId id="262" r:id="rId12"/>
    <p:sldId id="271" r:id="rId13"/>
    <p:sldId id="263" r:id="rId14"/>
    <p:sldId id="264" r:id="rId15"/>
    <p:sldId id="257" r:id="rId16"/>
    <p:sldId id="258" r:id="rId17"/>
    <p:sldId id="27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30/04/2013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  <a:solidFill>
            <a:srgbClr val="FFC000"/>
          </a:solidFill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DIOS DICE: NO PIERDAS LA ESPERANZA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24740" y="2276873"/>
            <a:ext cx="3075451" cy="3384376"/>
          </a:xfrm>
        </p:spPr>
        <p:txBody>
          <a:bodyPr>
            <a:noAutofit/>
          </a:bodyPr>
          <a:lstStyle/>
          <a:p>
            <a:r>
              <a:rPr lang="es-CO" sz="4800" dirty="0" smtClean="0">
                <a:solidFill>
                  <a:srgbClr val="FF0000"/>
                </a:solidFill>
              </a:rPr>
              <a:t>Texto base:</a:t>
            </a:r>
          </a:p>
          <a:p>
            <a:r>
              <a:rPr lang="es-CO" sz="4800" dirty="0" smtClean="0">
                <a:solidFill>
                  <a:srgbClr val="FF0000"/>
                </a:solidFill>
              </a:rPr>
              <a:t>Jeremías </a:t>
            </a:r>
            <a:r>
              <a:rPr lang="es-CO" sz="4800" dirty="0">
                <a:solidFill>
                  <a:srgbClr val="FF0000"/>
                </a:solidFill>
              </a:rPr>
              <a:t>17:13</a:t>
            </a:r>
          </a:p>
        </p:txBody>
      </p:sp>
      <p:pic>
        <p:nvPicPr>
          <p:cNvPr id="2050" name="Picture 2" descr="http://t3.gstatic.com/images?q=tbn:ANd9GcSe1MbuYozujx91Qzk0_7Vjk8XR5A2Cc6W1DP_R4YCjA22D9hESQ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76873"/>
            <a:ext cx="259228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hQSEBQUEhQUFRQVFRQUFBQXFRUVFBQUFBUVFBQUFBcXHCYeFxojGRUUHy8gIycpLywsFR4xNTAqNSYrLCkBCQoKDgwOGg8PGiwlHyQsLCwsLCwsLCwsLCwsKSwsLCwsLCwsLCksLCosLCwsLCwqLCwsLCksLCwpLCksLCwqL//AABEIAL4BCgMBIgACEQEDEQH/xAAbAAACAwEBAQAAAAAAAAAAAAAEBQIDBgcBAP/EAEYQAAIBAgMGAQcKBQMCBgMAAAECAwARBBIhBQYTMUFRIhQyYXGBkdEHI0JScpKhsbLBFTNigtIWc8JT8CQlQ6Kz4RdjdP/EABkBAAMBAQEAAAAAAAAAAAAAAAECAwAEBf/EAC0RAAICAgECBQMEAgMAAAAAAAABAhEDEiExQQQTIlFhcYGRMqHR8LHhIzNC/9oADAMBAAIRAxEAPwAqFI+GngTzF+iv1R6KqkyfUT7q/ChcHmdUA+qv6RTSDABdTqa6OEc/LFjwg8o1+4vwod9nf0L90fCtAUqu1EAkg2YOqL90USuEUfQT7q/Cj5SBVbLpWMBtGv1E+6vwoTa2IEUJcIhPTwrz91HSyqp8TAe2vcXglmhZedwbVjCzY+IWZBdUuRr4Roeo5UybY4P0E+6PhWZ2ApjmKn6349fyroMPKqZkotV3RPA3OLvszPx7vXOoUf2j4UUmwEH0R7h8Kc16DUNjo0FS7AT6q+4fCp/wNPqJ91fhTYGovLS7MOiFq7FT6ifdX4VF9hL9VPur8KYcepriBRuQKiJZN31+ov3RUU2Mo+gv3V+FaAMK+KChv7h0EY2cg5ov3V+FfDAJ9RPur8KcmAVLhDtR3QNGJf4Yn1E+6vwr7+HJ9RPur8KcGIV4YBVIRUmk3ViyuKtKxN/D0+on3V+FQbZyfUX7q/CnRgFQeKjOLxvWRqtWhMNmJ9Rfuj4VFtkR/UX7o+FOBAOtUyyAUqYGmhb/AAeP6q/dHwrz+HRj6K/dHwomSehpCaIAXEYRB9Ffur8KFyL9Vfuj4VfMhNV5KVv2GSJLCv1V+6vwqXky/VX7o+FfLVoNUUdalk/HuTctrjj/AD7FDYNfqr90fCkGKww4j6Dzm6Dua0xas/i2+cf7TfmanKTk7KxioqjW7PntGnTwL+kUQ+MvQGGUlE+yv6RVyR0wgxgn71GZOxoddK8ZzWNZF5O9QaWoO1RXWsYz23cCxlEgPIadgaZ7C2oeuh5MOx7+qmhwYI1pRjsDwjnXlpf1X5j8a6cUoSj5cu/+TkzRnGSyQ7dvgjtGHLi0ZeT6n1itMuLVUuxAHprJYzaA4qE65ATpzJOgAoPHYfEYjn4V6Lf86hJNpJ9joi0m2u5pJd8Yg2Vbt6uVMcHtVZBpXOX2JIv0fdWj3ewrp52nSjLHFRtPkEcsnKmuDX8aqZJqGfEhRdjYVm9obeaUlIeXV+nsqdxkqfD9/wCSrUou1yvb+BptTeBI9ObdhS2PaGIk80ZRUNnbKUG7HM3UmtNg8OPRR1nHmrF2hPhOn+BXDh8Ta4k/Oidm7bfPw5dGH4+kGnLG3asrvCmWVZB6j+1GMt+HH8AlHSmpfk2iNcUNidpRobMwB7Uuh22qxZieQpNsvC8YtNJqXPhB+inT3078P5cdp/gK8QpvWBrFxSkXBr04ms1gcRllePoLEeo0yaapRyPa5clZ24ug9sXVTY2gDIajc11eJlcYnH4dycpWEyYomqbE14qUbBFXKn7HTXuAmGvmWjZUqorVfJnW0uER8+CeseX8CuWqDH2pnJCKiigUvmqPEF9+/wDop5Tlzkf27f7FogNSETUxJFVm1SpydspaiqQCVakOKU8R/tN+ZrVNMBWcxcnzj/ab8zRaoCdmuw0fzafYX9IqzLUMO3zafYX9IqwUwp5kr4oKvSKvngrWagCQV7h01q98PXlwguaxiZ0rP7wbSuOFHq7aeodzUdobbaUmPD69Gf6K/E1PZuyRHqTdj5zHmaIv0Pdm7JC+I6sbXPqFtO1NljAqvigdQKDxW3Y05tc9hQbbdsKSiqQeYx2oHH7WjhHdugHOgIsRiMUbQpkT650Hspwd1Fw2HklbxyBSc7dDboOlGq6g2voZWSSfFyZFB9K8lUf1n9q0mzPk7JA4sjfZTwir9jzR4LArM4uWAY92Zqa7K3sZwGkiMaNyYkdeVx0rSjfCRoy1VtnsXydQW/8AUB7568fcZk1imcehvEK1cE9xVpnpE5R5iyjUZdUYHExYiD+YudfrLr7x0oeSSOZbG3qrfyEGs7tfdlHu0fgbnpyJ9I/euzH4mv1I4svhm36WZc7BU8ySO1/wpoihFsByGgoF5JImyyD1Hv6j1/OrRibjQ0c87xpRQvh4a5G5P6AGCw7cV5H0LWAHYDvTLPVV6kteeekid7Ak0u2ft5JHIAsAbXpjNqh9RrE4ZcsmnpH41fFmceKtezOfNgjP1XT90dGhiBpXt/eBcMABq55Cq5tsCGHM3O2g7msNNiWlkMj6k8h2FdK8W4riKsg/CJ/+jY7M3h4nn2v26jtTtQDWB2bGS4t3/KtxhzZa5ZznkdyZ0QhDGqiiUgoZ6ukag5p6VIayLPXoN6q4l6tUUwCBhvSHFxDiP9pvzNM8dJI8ixRcyCSb2sB6aS4nZU4dgSL5m6nv6q1WuplKnVGzwhuifYX9IoxLCgcIbRp9hf0ilW095LNw4QXkOgA1pUwvg0U+PVBdiAKRY3faNdFux/D31DAblTYgh8VIQD9Bf3PIfjWv2ZudBF5sa37nVveaPALZh02/iZf5cLEd8pt7zYV7NsrGzCzJYds6i/rteunDBKOlWR4cdqbZdkLq/c5km62NAsvDUDoGP7LUZN3caOeU+pz8K6twx2qmVB2rb12RtL7s5DJseVf56yW+shDAD0jnWj2Bu7hmAYAMe7HN/wDVbOTBqw5VnsRsk4eXiR+aT416faHp70Hkcvj6BWJRfv8AXsaDC4FVGgqG3MPnw7oPpKR7xU4J7gVN2vWnjcObtM0MinxVNGHwmHXEYVYJCVZbKehDIfT6qP2nIkcHCBzO9kUDmT/3rTPGbDjc3Ki/caH8KhhNhRo2YL4uWYkk27AnlRlJPn7gjFrh/QZ4OUhQOwFWNKarVbVfDBc0g55GCaJjwpNHYbCAc6LCgVr1NrsZ7aGwRIpDC4NYna+wZMO1wCyE8+o9DfW9fP111ckUJjsMsiFWGhqmzlGieijK2cuwzX50RYDmRTWbYauXiY5ZAPC4+kvQkdSKxG29gzwt84WK/XB8Ht6rUI9eTol+ngP2nt1EBCnMx0AFZyBshzyHUm9ut6kcI45ZQD9IG9/bVZwA5swP/fpq6lCOS+xzOM5Y6KMZjGma580chU8PhCTXrTKOQv8AlXwxbH0Cn/W7XUT/AK1q+g/2dCsep1NHNtbsKzkGKHXMfdWj2Zi1ZeWg7ijPFKK2kzY8sG9IpkXnkOttKpEhPOmcmOAHS1Zvae1MzZYvafhUUr6F20uoVitpqmnNu3xpe20XbqfUNKngtmXN21Pbn76dQxZBoh+7VYuEeqv/AARlGc+9L9xXscS8dWVTzszG9svWmuOk+df7bfqNWrjOwpLjJW4j/abr6TU8ktu1FcUNV1sIxuNd+Hh4fPZVueirlFya1O7u7UeHXTVj5znzmP7D0Uh3Gwl1aZubkAHsiiw/G9PcRvOqvkRWcjnlFwPWelTi0nU0PJNq4Pn9jRxsBVompHhNsK/cHsedGLiKOkuq5QPMhdS4fyMg9WqaXJNU58csaM7kKqqWZjyCgXJPspbY+q7MNaSgJ8ZY0ug3ohlk4aM2ezHKUdSMlg4OZRYgsLg6615O+tXhhcuZcI5smdY+FyxkmOqDzX50tWSrBJUpzt0uhfHClb6vqHCS1eGeg+LQ8m0EEixlvG4ZlWx1C+cdBYW9NdamnhZwuDWeP9+Rlxq9ElCK9WpNXFZ6DQ0wcWbnTOKMCgcC2lF8WnUZS6IlKcI9WFcSotNS6HaSuuZDcZnW/wDUjsjD2MpHsqEmKoOo/LG9U/hBz4qqTiqWviKoxEjZDlOtjb11TCnkyJMj4iUcWNtA+8mMCPDIDqHCn0q2hH5U3EQkWxAIrm2E2TipcSpxF8qNmuSLEg6WAroGG2lHHLFAzESShzGMrENwxmfxAWFh3NSnH1OjoxyuCvqLcT8n6OSYjwydSALoT6V/cWpDtHceWPzoEkHdOfuNj+ddNjjI7UCdrB5ZIkkDSRZOItm8GcZkuSLajXQ0lD2cnm2dCujxuh9OZfztQr4eH6N/feurY2RiLNY+ykz7NiJ1RD/aK9JJQw21z+55km55qXT9jAiOMd/cavTHgaIrE+ittiMBCBpGl/sr8KE8IOgHqArmcovrf5OpRkulL7GYi2DPObv4E7dfdTHD7uxobWvbqaePj3UWUW9lURub3Jv3pb7DKPdhGCwCjzVtRchA51U+LFtKXnElnsdNaAwwhwSufCoHprPbQ2YRNJqPPfp/Ua3OFhAUWFZPaTnjS/7j/qNLIKB90x/4SMDnk/HrQg2ymGCxlSWLEseQuWN2Jo5ME8IVoxdWVSVHMEqLkdwe1CY7HB+eHZ2+yf3FV1UvV2IKbXp6Nfhhe0MSoEci8yyj1hiB+9OYX0rN4DZs0sivKAiJqkfM36FvV2rURw2FQpxfB0WpKmTR6Tb+Sn+G4mx+go9hkQH8KdLHVG1dmLPBJCxsJFKkjmOxHqNj7K6MeZr9XJCWCNpx4+EYneLE8HG54pAhKOXJUkgu+GVlSwN2K2sbc26WvSzGbx4nhKwmcERzE3Ed2MeKES5xltfK1jbnatTtTcZp3DmcBrEsRFcFzIj3Az6KBGiga8udCz/JyzJl8o0yyLcxC9pJhMeTgXuPxNdayRlyiWsYqMZiLF7w4hI2tMSUeYAZVLnJPGgaTw5cmVmHQ3I07ON8ttSwMOHJltHnyAXJPGRMz3FsmUkWve5908T8nTOGvPbMZSbRafOSLLbVzyZfdR+8G55xTBuMUIi4beANm8ayX5i2q8q4rhaO4V77bVmhdeFKyDgyuQMpBZGTLfMD9Y1Tu/tCV8cody9jjIrkLcpGY2UaAdT+A7U93g3PbFFTxQtonjPzeYnOVJbRgB5o0rzZG5hhxAmMwbxTsVEZXWfLfXObWyjp3rQyKMfkWcFNUzN43eOcviMshUL5ZlAC+HyfIEtpfqSb871Bt5cSLoruzcTEFbIHY8KCJ0jsFPhLOb6cuoptjt0//HGIM3DxEWMfNkJ4TzZbgtezaqSBpoPbTDC7gMpzce755WzCK3hniWGRQM51soKt0PMGr+bFdiXlp9wjePbUscuFEcjouIhlQKuXSchDE2oOt3t7Kr3H3omxDusrls0PGXRRkPHmiyrYcsqpzvqCetF7W2UZMZgohFJaFuOJMt4giBlyFr6NdY9PSKK3e3KXCM5DlgV4aC1ssYkeXKTc5jeQ66aKNOdJPLtH2NDFGC9zC4Pb88OBwqQSSF3XFzEAcRi0chKpbKSEJLM3fuK0e8eKxT4rCx4WXhGWORyCAUOTI1j4SeRYac6swnydCJY7TnMgmTNwxrDMCrLbNo4BJD9z5vSnU+xgcXh5wwVYEkQR5b5uIAPOzaWsOh6+ycpRu18lbOfYnfDFZJJAziMkMWyAZFTEvG6Qsy2Y8MxX87qe9fS71YqBpC0pfKuWxCFMxwfGDiw/6gB52sSK0+L3GUxGNZrKDLw7xhsiTF2kVvEM5JcWOlgg0vc0r2Xucs2JxUbl+FEEjS6nM+bCeT5w50OUZtAOdvUerElWyObLODer7civFbx4kLZZ3BTyvxAR3fhYaKePNdbaMzDQDSw9NX43eWbyoYjNdoFxyxLYZFKYKJs1rXN3ck3PYU9n+TVmUATgNafOeFoxniSHwjieGyIOp1J9VTm+TstJcynIVlDKI7HNNh0gkYNm08wMBY21GtFpWBZYJXYDHt3aM0uHhhxDxu0mJCvLGFEsccUE0ZcGO/05BcAXFvXTDdTeSWXGYgsDkm4zk5CqCWGYQIqNbxfMiO4udRfTWi4N1nWeCYyhnhEgYcPLnzxJAoHjOUBI073Nz10GwWw2w7t4iVvKY1tbJxnEklzfxaqoHKwHWhojPNapD3FYq9AvNQ82JtQxcmn8RflL6/yc/h1/yv6fwHixr4Ra3FCx3ouBDcV556BYmHlPmoDXsWx5WbxCw69KcxbQCr2qmXbIrGDo9kxBQCAa8eCFB/LH4Uon212pXidrMetCzDvE7UsdLAdqxG0MceNJr9N/1GjpMW1ZjGTniP8Aab8zStjo6bg8JeKP7CfpFSOzRRmBHzUf+2n6RVhSiKArggK98no0JXxWiACEFA7eaSPDs0WXiZolTMMy3klSPUXF/Op1pUXUHmARcHXuCCD7CAfZWXDMYrdHelpInkxjwotozGwBQHM+IRgbk3/kE+gXJ0rSbU2ph8Pl40qR5gxXMT4gti1rDpce+ucQYQSYHZq5hGr/AMQSSQrmCqUn56i9lMlrnS59N2W/JIgwIN7jC4sG/O/kNjf03rqv1f3+9hJYkzV/6gwuXPx4sgfh5s2me2a33db8ra3tQe3d6IIEkCyI0qMiFBdirM6KcwHYNr7uelc7xZOVj0tiRfpc7LQAe2x9xqxSFadTcXfDSc75GOJijxAbsS8KkdgKk8Suy66HTBvBhc7Jx4wygsyklWCgBiSGAtoQa8k3mwihS2IjUMWVSSRdkIDrqNCLi4PcVi8esUq7VxTwqzqIGQOW8ImgQEeEi/Me6hdi4eLEYqGOUrMjYzaZbUDODDCVbwWtcrcWtypnjhqhFds6BszaBlxOJizR5YjGFCkmQ3UGRm1tYMcug5qQeVXNvHhkzkzxjIcra8jcrb06qw0+q3Y2yW5OHIxRkL63xsZQLbIBikbMxvzLMbCw8086zqMPJsHocyNMJGvoAZMdkVh0N859tUdT9JGOPVuVnVG3ogVyhnjzABiua5sbWOnO+ZbAa+IdxXw3nwzcO08ZMv8ALAbV/Fk0H2vDr10rjcM4j5qDmhwrAMSRHKhw6MzAWt4WVrHTle40ozZUy+UYRg+a8zxuQRdg+JlliawHR48x9BHKpvEkXo6VtbeWGFgskiqxtZdSdTYaAHsfcexoKHejDOpcYiPKpAJuTYkFuVr8lY+pT2rL42EybWyhgSJcI51tZYo5S6m/XxLpz8frpSsMUWzsLIFRZJeOHlPnAImIAtc5bkHLy697GlWNUajpsW3cLxFiEyNK2XKt9WzrnW3Q3XUd6C2VvgjT4sPLH5PD5Pw3Fxcyq2YX+l4l0sPfXOsM95Icpuf/ACwCx+kMLMLeu+lfbKGZolDBQX2apYjMFvh8Qt2Fxyv3Fda9MUvY5HhTlJvvR2TD7wwGXhLKjSZQ2QNc5SuYHT+kg+ojuKX7t76pIcSk8sSvDNiBbzCMPCVAka5Pc3NYPcyRIseo1ZTh1tc6iSONEzEdA0bqbekdqS7UnucVl6vtA6djLAT+ANK2nwFYa4O0NvdhLX40fmGTqfAH4ZblpZ/CeoOlSxzg35VyLCSt5TERylxWMQn/APWJopj6xdX/ABrfyY4nrSP4M4KJ7LhhevWcAaChXxdUtjafLJyxV7Mjijrlv3QUKlxiOVL/AC2vji64juDmmY9agEPehBjPTUhjKxi6WEmhjB3qYx3prxsYvWsY9EYrOY2P5x/tt+Zp95cDyFZ7GSfOP9pvzNLIaJ1fA/yo/wDbT9Iq3NWXwu2Tw01+gn6RVv8AGT3rWCjR5q+JrOfxg1fh5ZX5aD01rMOGND4idApzlQp0Oa2U30sb6a8qqOBbq9It9MPbZ+JuQfmm9PaiuWYcR4eDhhUSHh3zAKiZMw+kABa9xzqzEYKOWxkjje17Z0V7X52zA2vXNMViCEmQKvBnkhXhsrKymHDJMxy6FQ5QDUajUd6Y/wD5HkUE8FLLBFJYFgSZYg6kdAgYqvf36U0fYNG3XZMIFhDEASGsI0AzL5rWtzHQ9KkcBH4gYoyH1cFFs5Bv49PFr3rMz75TxTJHJFGt5khJuw4meV4s8QJvYBVY3B8+1xoSBh/lHxBK5ooLHKTYyA5TiThja5Otxf430fNidqiXh5Npt/Y2/kaeP5qP5z+Z4F8f29PF151X/D4wwYRRhgSQwRAwJFiQQLjQAUt3a3xGKnkjKAAI0kdj4iizyQEPfTMSgbS3nW6XKh/lJkVXzQxBg2HB8TEQiZnVhNYkkrlHK3nC4HKufSXQ6TULCAzFUUM1s5AALEaDMRqfbVEuAUhhw4yGOZwVUhm08TC3iOg1Pak+7G3MmE2hiZIlDpLJK6i4LMYkcIS17WzZfYT1r2bft4pFSWCMWCSSMC9jDI+HjUx3+ledib3Hgt1uOrBFRbb5OLxKnLiLGEuzwc14kOa2a6Kc1jcZtNdddarTZ6hs2SNWBOoRQQTqdQLgm/417unva+JxJhliiUcOV1ZM9/msRwCGDE8+enK3uVYbeOSGKdysUjy7QxUaAhlC8FCzE2bUZY0UAWtckk8qi4ttnQlSo+xm6yyT5yYSXdHuyDjjhhPCj5vN8A6G1276MG2KAoUIllN1UItgddVFrA6nUd6z20N6Y5cXhsQIgIoVxDhQfnHbyAYhlJ5AXYKLDoT1sNPs7eZTgcTiJI1z4YeJVJyvmiSRLFrlf5gU8/NJ9FFxlwZ3QsOyFVh81GGFivhjDeHkRpfS3McrVFsAoDXijAbzhkXxWN/FprrrrXuzsf5XtLCllUPGMfA+W+UmIRkMt7kAhxoSetQxW9LAkiCMo874aJmLmzpMkV5LaWIZmsLcrdCTabdUjnhj9VssRVzFgqhjzYAAn1nmaguCjBuI4wTfUIoOvPW3Wly74ySuvBwiuhhSVgpOdCyPdb8iM6EXt1HWgJ96peDJIEjPDdVYjMV8cecLoT4sxCc+dc2k7OyqGUuEtOjhgI41skIVQFchlLAjl4WIsOw7UScW1ZvFbVaOeZzGvEVHi1vo2GVJJB6jxT9wU+3dmbEB86gGOQxnKTY2VWvrr9L8KtHZEckVVkzK1QJNaSLZUfUUQNmxjoPdTSfpIxrajJCvq0eJwcfak2IiF9KgWBaiTRUeAduQohNhue1YwtvXhvTmPYpU+Ig0VwVHQVrCIoIHvoPfSrGRvxH5ec35mtosduVZjHD52T7bfqNJJjRGGDwLmNOnhX9Io6DB25602weB+aj+wn6RV3kNCjWBRy25CrhO1FLgquTA0QAAZj3pfvHgJJsJNHGuZ3QqouFFzbUk1pUwVC7cxHk2GlnyZxEucrmykgEXsbHW1FdTGCx26GIe8ioudnQmMyAZVTCmAEtyuWJNh0tz6DN8n+LkSxCIRhVhuZM2fIsJWOw80CSNzflqPTXQthbW8omni4eTgLAS2cNm48fFUAZRyF7mngw1dEJPamTyzcY8dTmO0N08a+KE4RCC8EpDS6pw53k4QNjyVl15aG19KAi3FxoI+aXQKP5sfTGHE9/qm3rrqmGxyPPLCou0IiLH0yh2C+sKoP8AcKNvbpVpOzmjOUeGYPdvdmTDlgyoLCZQ62zS8WbiBmsLjKoUWPUt0tfKw7hY7gtEY4yGiSMgTWuUMxUnS3nujf2jry6zg9sLK0wUfypTCTzBYJG7W9WfL61NX+VeilUWN57Rgdm7p4kYPGwS2Dzlsr3uGJiRMzW1F2W+uutDY7cnEzSRuwAzJHFIpcHgpFLh3BH1riFtB1cek10bys9q+8rPanTerolu907MRufuviYMZxZYwqcLEJcSIxzS4njroDfzdPXQmJ3HxREhGQ2xU80acSwdZ1lUubiyMM8eh55W9F9ntvbnk+HlmKFxGucqDlJAIvrY2oqHGhlVrEZlVresA2rj3fU9CznI+TTEK6xLkMWSUGXONGlwK4bzDrYSAn1EU8wO6Ev8NxkL5ElxIGUZsyrkiijXMwHVoydL2DD1Vo8RtZElhiN80xky+gRoXZiO3If3Cr8TiAiM1r5VZrXtfKCbX6cudHdurM2zMbN2BKmOw8/CSONVxGdFZLR8SKKJFAWwYnhZiRpeTra9LMTujPkKjKRFjGxUa5wBOHnWUg30Qqika9WPTU6zZG1hiMPFMFKiVA4Um5F+lxzq11J7+6q9Tnc3FmI2TunLBHiIyF8eBXDq2YWM1pC3pC5pLXI+jSiPdrFrHkMcZUy4WVlEy+IYaEIENwObAX/C/OukNg2PeojZTdfzqO7UmmdOzcUzm0+6OJbiFsrOyTNfOPFLiIoY3B7WZJDfrpb0P92NnyQrNxVsXmMigMG8JRF1t6VNaptlmo+Q06cnHknKfNAFzXjE+mmHk3or3hUs32Fgu4lkw1+dzUEhAOi07aKo8D0VOygvXN2qwI3ejuDXpw5rGF5i71HhgUe2GNVtg+9AIC71lMcfnZPtt+o1t/Jl7GsntCFeLJofPf8AUaDGidB2fhvmo/8AbT9IooYSr9nRfMxf7cf6FosR0wgCuFNS4FHBKGxe0Y4iA7WJ5CxJ9wFFK+hm66igbYTimMgjxZc2ls3L2a6XoXf6MjZeL/2H/ai59nK7SZBcuS6mxDAkctRp4vzoTeqPj4fJIzAEKrIptnOma5GtXWNNqiKyNXZz/E3EuIWQl2fEbLQAAJHIWwkmVJQc3gA52uSVHLpbuhDmxWCRxm4+Fw2IJIvrhWn1v/ZGK02zt08I8BmnLFZJIWB4rqpMV4ItVI1uzJ/dRGzNjjCYsMyJHhoIvJsK5keSR/KHjJVw17WkzgcvPA6VT6BlNNcma2yYo8VtPMDnbEYBUyhQXDLGXjZipsjErm0N+x5VmMchGHiYmzR4ecoQT4Cm01Rcp56BmA7A11vaW6mEmklkkR803DLkSOusRXKy2PhbwILjtQLfJ9gSuXLKFysmUTSWCtIJiouTYZwD7PXfbpdTRafQxOMVBxogAGk2viFcBbZ4UViqsQNVD65e+tM9txGXZmyXk8TO0YYnUtfDyXuet8oJ71s33Pwj8W6PeWUTswkcMsut2jN/Be7XtzufRYferdzjJgYYUIhhnQvkcRmOBY2j8JJBvZhyudD7R5lhpHNtn4kzSQsxdmMbJK7tdmvszNkAA1j0DanzmOg1J+x2x1g2dhiHldsThp8RkZhwo2TDxFnGhYuLXW1ufMAa9Rk+TzBGTicORW0AySyKFCxcCygGw8AAPew9Rsxu4mDlhhikVykEbxR/OOCEcBSGIIzeavPsK24biYn5S7mLCoblWweKlIPWRIIyrHuRmb71IccwM02XMRwdpIzMRmYxYSFwlgP5aMVKXJPPlXWdrbpYbERRxSK5WJSiESOHyMgRlZ73YEAXvzsKXS/JxgizNllzNxAxE0gvxUEcml7aqNdP2tOM0kUTMZhdhxYSXZzMxkD4fE4jxgPkdoYCirodBIbg92Jph8n8Mnk87SebLhYplBbMzMVmSSVuxdk66nLrWzm3Yw7HDllYnDLliu7eaAoyv9ceBDr9X11LAbvwwRPHGGCuuTz2YqlmCohN8qrnaw6Zj3pXO0azjGzNESIX4cjbOLpclWzYfEs1we5VTb+kdqf7jgvjY1kGZnhwmNzHU3jw0sBYnuZJFb0m5raRbgYNFZQJLHha8Vsy8AMIyh5qQGYepjX2xditHjJZGijjjjhTC4bIxYtApDqWB80g6em/ouWc00w2Pq9BqeYV5mFQFPs3orKfKFvPLgMOk0SxteQRsrqx85WYEFWFrZTpY8+ltdVmrn/y1N/5fH//AEJ/8ctPDmSTMjcxQ+EZiC1hcgFQT1sCSQPRc+uvfJQa5fvTvfLHisU6yMvksuDSJA5VWVg5nzIDZ81he4NgByqxtpzybVxcMkkwKSBo0WSRU8lCSXXKpA5PC+bn4TrTeW+oaOm+RivvIxXI90ttTcbZrNLM+eHGvIrSyMJDF5RlzAtY2sPcO1GYfFYiXZi4szTZnjx7S2kkCiRBIYHABsmXLlAFh5ulZ46NR0PbUUyQk4WNJJrrZHbIpBYZjfTkL9fgWAhHYX99cYxy46PZjYlsRKY3iwpjbjyZ+IzEPya4AW69j4TqRem2ztoTzbTxEEzykrLcIHcRnCGKVSCqm1vHA2bnqTet5fHU1G+2NtFcSkjrlyrNLEpHJljbLm9pv+FFPGO1cn2Tjmwu7rTQllleRos4d/CGk1KrfKrWBFwAda1+5e0XaXHQMzMuHnyx5mLMqPmsuZiSQChtc9aEoVbM0aTKKx20SONJ/uP+o1sHNYvaJ+ek+2/6jUWGJvNj7yRvFGFOojQW66IKYjaQPauIYDeEqFPMgLr2sBb01rNnb6uAGNithcEX1PP0+2smjOzo/lf/AHalG1dkmWQSK+U6cxfzeRFT2RtOPEpmW4PUEcj6+1GR7NY3zOLG4sqgc/SSTVFLXlCSjsqYoTaGWN24gYgMugABPKwBve5rGY7dLBxBbPKsqHlnXsVJJVADoSL8/wAa1g3GKvcyZkGo7nsCNPzoHb+7LtyUt9kW/er+ZFPgiozr2EsLYJIpBea8sYhcXQgKjmQBQVCgXPLLa2ltTdYmOjiZjEoXM0B7tkw+TIpJ6lkDMRzsPXRH+msRy4Vh3NgfzoHG7HxC38BPqv8AGtvSbROWzkkLhhIQAPnLABdSpuA5ksSVuRmN/YKZbI2yMPny85HLseRPYfmfWzHS9BRbp4l+mUek2q591HAtnW/W5I9xrklkkzujHjk0eD30Nxc03g3xHX86wKbuSX8LKT2BuKuOzsQl8yG3cC4/CtGTQko7WdVwm0xIuZWFvxHoNECU965Ls3bssL6E+kHrboa6LsvagmjVuRPMdj1rqi9uTkVdBqJfSK8M3p/OqCjdG/Cl20N4IoNJH17C979tOVRZ1occT0ivDesxsvfqGZypzIPosSMp9emlP8JNG1yJlPoBBpbQaLrH/s1XLMF84gUo27vjFAQqDiG1yQQAvQDTma5zt3fp3Y2Op9wH1VpXJIKi2dbXFAi41HqrwY5et/ca4hg99MRGbpIw9HMH2HStGPlMnkWxyqbcwLes+il8xB1Z0r+JL0BrmO/MeJxHEhLNI0mLQ4eARm8cSLKvEzWsVIdCTcgEG9iDTXY29khlizuSrOoa/YmxrpYCfW9l6rjnXIKo5smCMeP2lmju+JSLyQlM12ZWRmRiPDkJBY6WC37UDtLCSy7VhkhWQyrLjIZbq2uGR3EclyLZSkjRg35xgdK6vnUdHt7LfnXoxSdz7adZPgxxDdCJjiNmxlXUrFjYmLIyqrynEBVuRz8S/eA5052crpsRsOwZXhix3HQhhlZy8cMbdCzNJmA18y/ausGQW5n31Wz+k0XkvsazmG8a33Yw6jViIFCjVsyscwtzuLG/qofD4eSbamFmhVy+bFRzHK2U4dHkWKQsRYq0ThFN9TGB0rqMmMI7n86X4jbpHMOKG9Gs5Thtk4iXYrwJHLmgMjyRlWHj46EKAR4mCLIbC9gfTWs3Lwr8bHThW4c+I+ba1g6pmuwvzF3tf0GtI28y9T76ok3jTqR7azyWqNZfIz9mrG7QB40nPz3/AFGtG+8UfcVkcftlDLIb83b9RqLMhzgvkww5RGaWa5RSbZeqg/Vp5gty8KgylpmF/pAdPUtLYd8Y0jTWXREHmoRoo/qqeH38DNYZvbEv+dNSNybHAxwxCyC3rBH5CjVxN+VqyC7zqTyb7q/Gio940/r+6v8AlW4ByadiTUCO4pAN64h0l9y/5V4d8Y7+bJ7l/wAqxhtIrHkBQcuGf+n8B+1C/wCq0PR/ur/lQsm8MZ6yj2D/ADqyarkk4u+AiXZpI8Vvz/Kh02Mvb32qA25D1Eh9YH+dT/1DEBorj+1R/wAqlOKTKwk2i0bBXnYftV8ez1X6K0rxe+USDzX9y/5UHFvpE3SX1WX/ACrJJszfA0xywfTRWt6LmgxiYh5gIA6E/lY3qh9uwt9F/cv+VCzY6LmOIPUqD96q3SJa2yjeTetwvDgupI8T2NwOy361z/HYg6AX/c9ya3c21IbWIkPrCfGgWfBvzhf13t+RrmkrLrgx+GUnvp05D31fipJVsFDD0/8A3WrhnwqkZISPYD+bVbNjIT0f1WW350uobMDJMUUk3zHr+ftpQ0lzW62piMOATw2PrCj96RNteL/oqB6FF/xpHEZMR6iisPNTEbRh6xX9g+NSjnw5OsZ9mn/KhqGz2DamQg/VsbdyDeum7F3/AIZiAwZCe7kL7e1YfCLhCLGFj6yf8qb7Ox+Ej82D/wBqn82qkE0IzpS7S9v416dp+ge6s7h9vQ5R4XtbQCwsO1s1VHfKG9uG33Qf+dWtCUzRHag7D3V55Yew91Z6XedGGgYf2qP+VCpt2Mf9S/ewP/KsamalsS3ZfdVbYo9h+VZ5d4E6B/cP8qkd54xoVf8AD/Ktwahu8wbmi+2x/agsRhUP/pp7bUjx+1IX1vMp/pCf5Upm2qANJJv/AG/GhaDRqG2VD1jA9VZXG4CLiPYC2du/c+mqP9QuB57n1gfsaVT7ZJdjdtST+PrpG0Mk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1.bp.blogspot.com/_atY8D5Wmerg/TK998XTCE1I/AAAAAAAAEXM/SlUkQkDFYBQ/s1600/jesucrist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276873"/>
            <a:ext cx="2895873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06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41148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TEXTO</a:t>
            </a:r>
            <a:r>
              <a:rPr lang="es-CO" dirty="0"/>
              <a:t>: "...!OH Jehová, esperanza </a:t>
            </a:r>
            <a:r>
              <a:rPr lang="es-CO" dirty="0" smtClean="0"/>
              <a:t>de Israel</a:t>
            </a:r>
            <a:r>
              <a:rPr lang="es-CO" dirty="0"/>
              <a:t>! todos los que te dejan serán avergonzados; y los que se apartan de mí serán escritos en el polvo, porque dejaron a Jehová, manantial de aguas vivas</a:t>
            </a:r>
            <a:r>
              <a:rPr lang="es-CO" dirty="0" smtClean="0"/>
              <a:t>..."</a:t>
            </a:r>
            <a:endParaRPr lang="es-CO" dirty="0"/>
          </a:p>
        </p:txBody>
      </p:sp>
      <p:pic>
        <p:nvPicPr>
          <p:cNvPr id="3074" name="Picture 2" descr="http://1.bp.blogspot.com/-rFT1OfDeEqE/UBjEFLHlynI/AAAAAAAACR4/HmC1hDWRhTQ/s640/531279_429598243758432_1572506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11000"/>
            <a:ext cx="4248472" cy="377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08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76672"/>
            <a:ext cx="4464496" cy="23762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400" dirty="0"/>
              <a:t>Dios dice: </a:t>
            </a:r>
            <a:endParaRPr lang="es-CO" sz="4400" dirty="0" smtClean="0"/>
          </a:p>
          <a:p>
            <a:pPr marL="0" indent="0" algn="ctr">
              <a:buNone/>
            </a:pPr>
            <a:r>
              <a:rPr lang="es-CO" sz="4400" dirty="0" smtClean="0"/>
              <a:t>“</a:t>
            </a:r>
            <a:r>
              <a:rPr lang="es-CO" sz="4800" b="1" i="1" dirty="0">
                <a:solidFill>
                  <a:srgbClr val="FF0000"/>
                </a:solidFill>
              </a:rPr>
              <a:t>no pierdas </a:t>
            </a:r>
            <a:r>
              <a:rPr lang="es-CO" sz="4800" b="1" i="1" dirty="0" smtClean="0">
                <a:solidFill>
                  <a:srgbClr val="FF0000"/>
                </a:solidFill>
              </a:rPr>
              <a:t>la esperanza</a:t>
            </a:r>
            <a:r>
              <a:rPr lang="es-CO" sz="4400" dirty="0" smtClean="0"/>
              <a:t>”</a:t>
            </a:r>
            <a:endParaRPr lang="es-CO" sz="4400" dirty="0"/>
          </a:p>
        </p:txBody>
      </p:sp>
      <p:sp>
        <p:nvSpPr>
          <p:cNvPr id="4" name="3 Rectángulo"/>
          <p:cNvSpPr/>
          <p:nvPr/>
        </p:nvSpPr>
        <p:spPr>
          <a:xfrm>
            <a:off x="539553" y="3318570"/>
            <a:ext cx="44644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Lee sobre el Jardín de Edén y di, “¡Es mío! ¡No hay nada que me pueda mantener alejado de ese lugar! Puedo entrar por la Sangre del Cordero”. </a:t>
            </a:r>
          </a:p>
        </p:txBody>
      </p:sp>
      <p:pic>
        <p:nvPicPr>
          <p:cNvPr id="4098" name="Picture 2" descr="http://t1.gstatic.com/images?q=tbn:ANd9GcQz6u6ragmMrnsTR34A730SM4X4r_4f60-aw2g2kFIwrFlMH72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0648"/>
            <a:ext cx="360040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449281" y="4869160"/>
            <a:ext cx="34257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Mat.24:13. «Mas </a:t>
            </a:r>
            <a:r>
              <a:rPr lang="es-CO" sz="2800" dirty="0">
                <a:solidFill>
                  <a:srgbClr val="FF0000"/>
                </a:solidFill>
              </a:rPr>
              <a:t>el que persevere hasta el fin, éste será </a:t>
            </a:r>
            <a:r>
              <a:rPr lang="es-CO" sz="2800" dirty="0" smtClean="0">
                <a:solidFill>
                  <a:srgbClr val="FF0000"/>
                </a:solidFill>
              </a:rPr>
              <a:t>salvo».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96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7747" y="260648"/>
            <a:ext cx="5770984" cy="3600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Génesis </a:t>
            </a:r>
            <a:r>
              <a:rPr lang="es-CO" b="1" dirty="0" smtClean="0">
                <a:solidFill>
                  <a:srgbClr val="FF0000"/>
                </a:solidFill>
              </a:rPr>
              <a:t>3:22-24.</a:t>
            </a:r>
            <a:r>
              <a:rPr lang="es-CO" dirty="0" smtClean="0"/>
              <a:t> “Y </a:t>
            </a:r>
            <a:r>
              <a:rPr lang="es-CO" dirty="0"/>
              <a:t>dijo Jehová Dios: He aquí el hombre es como uno de nosotros, sabiendo el bien y el mal; ahora, pues, que no alargue su mano, y tome también del árbol de la vida, y coma, y viva para </a:t>
            </a:r>
            <a:r>
              <a:rPr lang="es-CO" dirty="0" smtClean="0"/>
              <a:t>siempre</a:t>
            </a:r>
            <a:endParaRPr lang="es-CO" dirty="0"/>
          </a:p>
        </p:txBody>
      </p:sp>
      <p:pic>
        <p:nvPicPr>
          <p:cNvPr id="1026" name="Picture 2" descr="http://3.bp.blogspot.com/-isu26hosUNs/TyyD1xlPCdI/AAAAAAAAATk/-jyNKchC_l0/s320/e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48"/>
            <a:ext cx="277519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077072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23Y lo sacó Jehová del huerto del Edén, para que labrase la tierra de que fue tomado. 24Echó, pues, fuera al hombre, y puso al oriente del huerto de Edén querubines, y una espada encendida que se revolvía por todos lados, para guardar el camino del árbol de la vida.”</a:t>
            </a:r>
            <a:br>
              <a:rPr lang="es-CO" sz="2800" dirty="0"/>
            </a:b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57150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sz="4800" b="1" i="1" dirty="0" smtClean="0">
                <a:solidFill>
                  <a:srgbClr val="FF0000"/>
                </a:solidFill>
                <a:latin typeface="Agency FB" pitchFamily="34" charset="0"/>
              </a:rPr>
              <a:t>¿Qué significaba la expulsión del edén? </a:t>
            </a:r>
            <a:endParaRPr lang="es-CO" sz="48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Antes de expulsarlo del Edén el </a:t>
            </a:r>
            <a:r>
              <a:rPr lang="es-CO" dirty="0"/>
              <a:t>hombre se había enterado de </a:t>
            </a:r>
            <a:r>
              <a:rPr lang="es-CO" dirty="0" smtClean="0"/>
              <a:t>tres cosas: </a:t>
            </a:r>
          </a:p>
          <a:p>
            <a:pPr marL="0" indent="0"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(a)</a:t>
            </a:r>
            <a:r>
              <a:rPr lang="es-CO" dirty="0" smtClean="0"/>
              <a:t>, del plan de salvación. (Gén.3:15).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(b)</a:t>
            </a:r>
            <a:r>
              <a:rPr lang="es-CO" dirty="0" smtClean="0"/>
              <a:t>, su castigo.  (Gén.3:16-19).</a:t>
            </a:r>
            <a:r>
              <a:rPr lang="es-CO" sz="3600" b="1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(c)</a:t>
            </a:r>
            <a:r>
              <a:rPr lang="es-CO" dirty="0" smtClean="0"/>
              <a:t>, se </a:t>
            </a:r>
            <a:r>
              <a:rPr lang="es-CO" dirty="0"/>
              <a:t>le habían proporcionado </a:t>
            </a:r>
            <a:r>
              <a:rPr lang="es-CO" dirty="0" smtClean="0"/>
              <a:t>vestimentas de pieles. (Gén.3:21). </a:t>
            </a:r>
          </a:p>
          <a:p>
            <a:pPr marL="0" indent="0">
              <a:buNone/>
            </a:pPr>
            <a:r>
              <a:rPr lang="es-CO" dirty="0" smtClean="0"/>
              <a:t>Estas le recordarían diariamente el cordero que fue sacrificado en su lugar.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3402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Solamente después de que Dios realizó estas tres cosas, </a:t>
            </a:r>
            <a:r>
              <a:rPr lang="es-CO" dirty="0" smtClean="0">
                <a:solidFill>
                  <a:srgbClr val="FF0000"/>
                </a:solidFill>
              </a:rPr>
              <a:t>(Gén.3:22,23)</a:t>
            </a:r>
            <a:r>
              <a:rPr lang="es-CO" dirty="0" smtClean="0"/>
              <a:t> dice:  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dijo Jehová Dios: </a:t>
            </a:r>
            <a:r>
              <a:rPr lang="es-CO" dirty="0" smtClean="0"/>
              <a:t>«He </a:t>
            </a:r>
            <a:r>
              <a:rPr lang="es-CO" dirty="0"/>
              <a:t>aquí el hombre es como uno de nosotros, sabiendo el bien y el mal; </a:t>
            </a:r>
            <a:r>
              <a:rPr lang="es-CO" i="1" dirty="0" smtClean="0">
                <a:latin typeface="Agency FB" pitchFamily="34" charset="0"/>
              </a:rPr>
              <a:t>ahora</a:t>
            </a:r>
            <a:r>
              <a:rPr lang="es-CO" i="1" dirty="0">
                <a:latin typeface="Agency FB" pitchFamily="34" charset="0"/>
              </a:rPr>
              <a:t>, pues, que no alargue su mano, y tome también del árbol de la vida, y coma, y viva para </a:t>
            </a:r>
            <a:r>
              <a:rPr lang="es-CO" i="1" dirty="0" smtClean="0">
                <a:latin typeface="Agency FB" pitchFamily="34" charset="0"/>
              </a:rPr>
              <a:t>siempre</a:t>
            </a:r>
            <a:r>
              <a:rPr lang="es-CO" dirty="0" smtClean="0"/>
              <a:t>». </a:t>
            </a:r>
            <a:r>
              <a:rPr lang="es-CO" b="1" baseline="30000" dirty="0" smtClean="0"/>
              <a:t>23 </a:t>
            </a:r>
            <a:r>
              <a:rPr lang="es-CO" dirty="0"/>
              <a:t>Y lo sacó Jehová del huerto del Edén, para que labrase la tierra de que fue tomado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Aquí encontramos la razón por la cual Dios lo expulsó del Edén, por </a:t>
            </a:r>
            <a:r>
              <a:rPr lang="es-CO" b="1" dirty="0" smtClean="0"/>
              <a:t>AMOR</a:t>
            </a:r>
            <a:r>
              <a:rPr lang="es-CO" dirty="0" smtClean="0"/>
              <a:t>, para que no comiera del árbol de la vida y viviera para siempre, lo cual sería para él hombre motivo de sufrimiento eterno.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3990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Patriarcas y Profetas p 44</a:t>
            </a:r>
            <a:r>
              <a:rPr lang="es-CO" dirty="0" smtClean="0"/>
              <a:t> dice: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Inmediatamente </a:t>
            </a:r>
            <a:r>
              <a:rPr lang="es-CO" dirty="0">
                <a:latin typeface="Agency FB" pitchFamily="34" charset="0"/>
              </a:rPr>
              <a:t>después de la caída fue necesario evitar que el hombre continuara comiendo el fruto del árbol de la vida, para que no se convirtiera en un pecador </a:t>
            </a:r>
            <a:r>
              <a:rPr lang="es-CO" dirty="0" smtClean="0">
                <a:latin typeface="Agency FB" pitchFamily="34" charset="0"/>
              </a:rPr>
              <a:t>inmortal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 </a:t>
            </a:r>
            <a:r>
              <a:rPr lang="es-CO" dirty="0"/>
              <a:t>manera que el fruto que </a:t>
            </a:r>
            <a:r>
              <a:rPr lang="es-CO" dirty="0" smtClean="0"/>
              <a:t>(antes) producía </a:t>
            </a:r>
            <a:r>
              <a:rPr lang="es-CO" dirty="0"/>
              <a:t>la inmortalidad ahora </a:t>
            </a:r>
            <a:r>
              <a:rPr lang="es-CO" dirty="0" smtClean="0"/>
              <a:t>(después del pecado) sólo </a:t>
            </a:r>
            <a:r>
              <a:rPr lang="es-CO" dirty="0"/>
              <a:t>podía provocarle daño. 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inmortalidad experimentada en un estado de pecado, y por lo tanto en una desventura eterna, no era la vida que Dios concibió para el hombre.  </a:t>
            </a:r>
          </a:p>
        </p:txBody>
      </p:sp>
    </p:spTree>
    <p:extLst>
      <p:ext uri="{BB962C8B-B14F-4D97-AF65-F5344CB8AC3E}">
        <p14:creationId xmlns:p14="http://schemas.microsoft.com/office/powerpoint/2010/main" val="260090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algn="ctr"/>
            <a:r>
              <a:rPr lang="es-CO" dirty="0"/>
              <a:t>Negar al hombre acceso a ese árbol vivificador fue tan sólo un acto de </a:t>
            </a:r>
            <a:r>
              <a:rPr lang="es-CO" b="1" dirty="0" smtClean="0">
                <a:latin typeface="Agency FB" pitchFamily="34" charset="0"/>
              </a:rPr>
              <a:t>MISERICORDIA DIVINA</a:t>
            </a:r>
            <a:r>
              <a:rPr lang="es-CO" dirty="0" smtClean="0"/>
              <a:t> </a:t>
            </a:r>
            <a:r>
              <a:rPr lang="es-CO" dirty="0"/>
              <a:t>que quizá Adán no </a:t>
            </a:r>
            <a:r>
              <a:rPr lang="es-CO" i="1" u="sng" dirty="0"/>
              <a:t>apreció plenamente en ese tiempo</a:t>
            </a:r>
            <a:r>
              <a:rPr lang="es-CO" dirty="0"/>
              <a:t>, pero por el cual estará agradecido en el mundo venidero.  Allí comerá eternamente del árbol de la vida por tanto tiempo </a:t>
            </a:r>
            <a:r>
              <a:rPr lang="es-CO" dirty="0" smtClean="0"/>
              <a:t>perdido. </a:t>
            </a:r>
          </a:p>
          <a:p>
            <a:endParaRPr lang="es-CO" dirty="0"/>
          </a:p>
          <a:p>
            <a:pPr algn="ctr"/>
            <a:r>
              <a:rPr lang="es-CO" b="1" dirty="0" smtClean="0">
                <a:solidFill>
                  <a:srgbClr val="FF0000"/>
                </a:solidFill>
              </a:rPr>
              <a:t>Apoc.22:2</a:t>
            </a:r>
            <a:r>
              <a:rPr lang="es-CO" dirty="0" smtClean="0"/>
              <a:t>. </a:t>
            </a:r>
            <a:r>
              <a:rPr lang="es-CO" dirty="0"/>
              <a:t>En medio de la calle de la ciudad, y a uno y otro lado del río, estaba el árbol de la vida, que produce doce frutos, dando cada mes su fruto; y las hojas del árbol eran para la sanidad de las naciones.</a:t>
            </a:r>
            <a:endParaRPr lang="es-CO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1969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ditoriallapaz.org/apocalipsis_12_calledeor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315416"/>
            <a:ext cx="10274424" cy="777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22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Autofit/>
          </a:bodyPr>
          <a:lstStyle/>
          <a:p>
            <a:r>
              <a:rPr lang="es-CO" sz="4000" b="1" i="1" dirty="0" smtClean="0">
                <a:solidFill>
                  <a:srgbClr val="FF0000"/>
                </a:solidFill>
                <a:latin typeface="Agency FB" pitchFamily="34" charset="0"/>
              </a:rPr>
              <a:t>¿Qué tubo que hacer Adán y nosotros para comer de su fruto?</a:t>
            </a:r>
            <a:endParaRPr lang="es-CO" sz="40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194920" cy="22608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Apoc.22:14</a:t>
            </a:r>
            <a:r>
              <a:rPr lang="es-CO" dirty="0" smtClean="0"/>
              <a:t>. «Bienaventurados </a:t>
            </a:r>
            <a:r>
              <a:rPr lang="es-CO" dirty="0"/>
              <a:t>los que guardan sus mandamientos, para que tengan derecho al árbol de la vida, y que entren por las puertas en la </a:t>
            </a:r>
            <a:r>
              <a:rPr lang="es-CO" dirty="0" smtClean="0"/>
              <a:t>ciudad».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347864" y="3933056"/>
            <a:ext cx="54006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Y nosotros, «Al </a:t>
            </a:r>
            <a:r>
              <a:rPr lang="es-CO" sz="2400" dirty="0"/>
              <a:t>participar de los emblemas del sacrificio de Cristo, </a:t>
            </a:r>
            <a:r>
              <a:rPr lang="es-CO" sz="2400" dirty="0" smtClean="0"/>
              <a:t>(el pan y el vino), tenemos </a:t>
            </a:r>
            <a:r>
              <a:rPr lang="es-CO" sz="2400" dirty="0"/>
              <a:t>el privilegio de comer por fe del fruto de aquel árbol, y de vislumbrar confiadamente el tiempo cuando podamos arrancar y comer su fruto con todos los redimidos en el paraíso de </a:t>
            </a:r>
            <a:r>
              <a:rPr lang="es-CO" sz="2400" dirty="0" smtClean="0"/>
              <a:t>Dios» </a:t>
            </a:r>
            <a:r>
              <a:rPr lang="es-CO" sz="2400" dirty="0">
                <a:solidFill>
                  <a:srgbClr val="FF0000"/>
                </a:solidFill>
              </a:rPr>
              <a:t>(MM 366).</a:t>
            </a:r>
          </a:p>
          <a:p>
            <a:endParaRPr lang="es-CO" dirty="0"/>
          </a:p>
        </p:txBody>
      </p:sp>
      <p:pic>
        <p:nvPicPr>
          <p:cNvPr id="3074" name="Picture 2" descr="http://saulsalas2.webs.com/lesson06-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00808"/>
            <a:ext cx="3024336" cy="197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t3.gstatic.com/images?q=tbn:ANd9GcRpncjNa92cwHq6LYOlrAVI5jImJgJCqlMCe6rzT5y97O06wah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3096344" cy="291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2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55776" y="332656"/>
            <a:ext cx="3744416" cy="626469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 esta forma se cumple Romanos</a:t>
            </a:r>
            <a:r>
              <a:rPr lang="es-CO" b="1" dirty="0" smtClean="0">
                <a:solidFill>
                  <a:srgbClr val="FF0000"/>
                </a:solidFill>
              </a:rPr>
              <a:t> 8:1-2.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“Ahora</a:t>
            </a:r>
            <a:r>
              <a:rPr lang="es-CO" dirty="0"/>
              <a:t>, pues, ninguna condenación hay para </a:t>
            </a:r>
            <a:r>
              <a:rPr lang="es-CO" i="1" u="sng" dirty="0"/>
              <a:t>los que están en Cristo Jesús, los que no andan conforme a la carne, sino conforme al Espíritu. </a:t>
            </a:r>
            <a:r>
              <a:rPr lang="es-CO" dirty="0"/>
              <a:t>2Porque la ley del Espíritu de vida en Cristo Jesús me ha librado de la ley del pecado y de la muerte.”</a:t>
            </a:r>
            <a:br>
              <a:rPr lang="es-CO" dirty="0"/>
            </a:br>
            <a:endParaRPr lang="es-CO" dirty="0"/>
          </a:p>
        </p:txBody>
      </p:sp>
      <p:pic>
        <p:nvPicPr>
          <p:cNvPr id="2050" name="Picture 2" descr="http://t0.gstatic.com/images?q=tbn:ANd9GcQ-fwnUth9SXRD7MRC0I191pYwtPCctbI-ZChSYxAy9SjyYg6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12776"/>
            <a:ext cx="266429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3.gstatic.com/images?q=tbn:ANd9GcSMsztjfCmAWLWs8f1w1bowoWig7d_b-i2Y1Q40omnQGEDVxl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4824"/>
            <a:ext cx="2569915" cy="3211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08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133673"/>
            <a:ext cx="3322712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Ya no tenemos impedimentos para acceder al lugar secreto con Dios en el Edén. </a:t>
            </a:r>
          </a:p>
          <a:p>
            <a:pPr marL="0" indent="0" algn="ctr">
              <a:buNone/>
            </a:pPr>
            <a:r>
              <a:rPr lang="es-CO" dirty="0"/>
              <a:t>Por tanto, ¡No pierda la esperanza!</a:t>
            </a:r>
            <a:br>
              <a:rPr lang="es-CO" dirty="0"/>
            </a:br>
            <a:endParaRPr lang="es-CO" dirty="0"/>
          </a:p>
        </p:txBody>
      </p:sp>
      <p:pic>
        <p:nvPicPr>
          <p:cNvPr id="4" name="Picture 4" descr="http://1.bp.blogspot.com/-T5F1Qmvnx9M/T_0D3CMzoSI/AAAAAAAAEBw/cL5llWzl8WA/s1600/las+noches+mas+oscur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2656"/>
            <a:ext cx="4968552" cy="612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50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92080" y="476672"/>
            <a:ext cx="3394720" cy="564949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/>
            </a:r>
            <a:br>
              <a:rPr lang="es-CO" dirty="0"/>
            </a:br>
            <a:r>
              <a:rPr lang="es-CO" i="1" dirty="0">
                <a:solidFill>
                  <a:srgbClr val="FF0000"/>
                </a:solidFill>
              </a:rPr>
              <a:t>Escucha. Hoy Dios restaurará tu esperanza. ¿Por qué no preparas tu corazón ahora mismo para lo que Dios quiere hacer en su vida</a:t>
            </a:r>
            <a:r>
              <a:rPr lang="es-CO" i="1" dirty="0" smtClean="0">
                <a:solidFill>
                  <a:srgbClr val="FF0000"/>
                </a:solidFill>
              </a:rPr>
              <a:t>?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Apenas </a:t>
            </a:r>
            <a:r>
              <a:rPr lang="es-CO" dirty="0"/>
              <a:t>estamos comenzando este proceso de restauración, los nuevos comienzos y la intimidad con Dios.</a:t>
            </a:r>
            <a:br>
              <a:rPr lang="es-CO" dirty="0"/>
            </a:br>
            <a:endParaRPr lang="es-CO" dirty="0"/>
          </a:p>
        </p:txBody>
      </p:sp>
      <p:pic>
        <p:nvPicPr>
          <p:cNvPr id="4" name="Picture 2" descr="http://frases.joryx.com/i/frases.joryx.com_3837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48" y="476672"/>
            <a:ext cx="505202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45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4906888" cy="3600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Así como iniciamos esta enseñanza sobre la esperanza (del Libro de </a:t>
            </a:r>
            <a:r>
              <a:rPr lang="es-CO" dirty="0" smtClean="0"/>
              <a:t>Jeremías</a:t>
            </a:r>
            <a:r>
              <a:rPr lang="es-CO" dirty="0" smtClean="0"/>
              <a:t>), </a:t>
            </a:r>
            <a:r>
              <a:rPr lang="es-CO" dirty="0"/>
              <a:t>cerrémosla con la misma nota: ESPERANZA. Dios no te va a defraudar, Él quiere tu corazón para volver a soplar una vez más y restaurar tu esperanza. </a:t>
            </a:r>
          </a:p>
        </p:txBody>
      </p:sp>
      <p:pic>
        <p:nvPicPr>
          <p:cNvPr id="3074" name="Picture 2" descr="http://t1.gstatic.com/images?q=tbn:ANd9GcTJlvr2ABcB8BfJ_AX_Su4aseHX_r-Pzct5QgTACUgqjgHWXO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4664"/>
            <a:ext cx="338437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4437112"/>
            <a:ext cx="82089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3200" dirty="0"/>
              <a:t>Permite que ese conocimiento se vuelva un bálsamo de sanidad para tu corazón, mientras se refleja en el mensaje de ánimo que Pablo les envió a los romanos.</a:t>
            </a:r>
            <a:br>
              <a:rPr lang="es-CO" sz="3200" dirty="0"/>
            </a:b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1830719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5220072" cy="352839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Romanos 5:1-5.</a:t>
            </a:r>
            <a:r>
              <a:rPr lang="es-CO" sz="4000" dirty="0" smtClean="0"/>
              <a:t> </a:t>
            </a:r>
            <a:r>
              <a:rPr lang="es-CO" sz="4000" dirty="0"/>
              <a:t>“1Justificados, pues, por la fe, tenemos paz para con Dios por medio de nuestro Señor Jesucristo; 2por quien también tenemos entrada por la fe a esta gracia en la cual estamos firmes, y nos gloriamos en la esperanza de la gloria de </a:t>
            </a:r>
            <a:r>
              <a:rPr lang="es-CO" sz="4000" dirty="0" smtClean="0"/>
              <a:t>Dios.</a:t>
            </a:r>
            <a:endParaRPr lang="es-CO" dirty="0"/>
          </a:p>
        </p:txBody>
      </p:sp>
      <p:pic>
        <p:nvPicPr>
          <p:cNvPr id="4098" name="Picture 2" descr="http://t0.gstatic.com/images?q=tbn:ANd9GcSOPCPoDE5oYCa7ph2vAho1Y2TmEItFFWcBLC-b1D9dnV1E9wkv7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3312368" cy="287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707904" y="3717032"/>
            <a:ext cx="515090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3Y </a:t>
            </a:r>
            <a:r>
              <a:rPr lang="es-CO" sz="2400" dirty="0"/>
              <a:t>no sólo esto, sino que también nos gloriamos en las tribulaciones, sabiendo que la tribulación produce paciencia; 4y la paciencia, prueba; y la prueba, esperanza; 5y la esperanza no avergüenza; porque el amor de Dios ha sido derramado en nuestros corazones por el Espíritu Santo que nos fue dado.</a:t>
            </a:r>
            <a:endParaRPr lang="es-CO" sz="2400" dirty="0"/>
          </a:p>
        </p:txBody>
      </p:sp>
      <p:pic>
        <p:nvPicPr>
          <p:cNvPr id="4100" name="Picture 4" descr="http://t2.gstatic.com/images?q=tbn:ANd9GcQ-wMqyVhaTi7nhoY0TdEi-OI3HhtIcqTRPxDHlYJUKaRJ-85V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05064"/>
            <a:ext cx="3408313" cy="272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36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789040"/>
            <a:ext cx="8663593" cy="2592288"/>
          </a:xfrm>
        </p:spPr>
        <p:txBody>
          <a:bodyPr/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Pongamos en practica el consejo del apóstol Pedro: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i="1" dirty="0" smtClean="0"/>
              <a:t>Echando </a:t>
            </a:r>
            <a:r>
              <a:rPr lang="es-CO" i="1" dirty="0"/>
              <a:t>toda vuestra solicitud en él; porque él tiene cuidado de </a:t>
            </a:r>
            <a:r>
              <a:rPr lang="es-CO" i="1" dirty="0" smtClean="0"/>
              <a:t>vosotros</a:t>
            </a:r>
            <a:r>
              <a:rPr lang="es-CO" dirty="0" smtClean="0"/>
              <a:t>» </a:t>
            </a:r>
            <a:r>
              <a:rPr lang="es-CO" b="1" dirty="0" smtClean="0">
                <a:solidFill>
                  <a:srgbClr val="FF0000"/>
                </a:solidFill>
              </a:rPr>
              <a:t>(1Ped.5:7). </a:t>
            </a:r>
            <a:r>
              <a:rPr lang="es-CO" b="1" dirty="0" smtClean="0">
                <a:solidFill>
                  <a:srgbClr val="FF0000"/>
                </a:solidFill>
              </a:rPr>
              <a:t> 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http://t1.gstatic.com/images?q=tbn:ANd9GcR79SzrrxPBFl8_3KIJU5ny5Vy7InET1I-1_3MJzWJcQYaLEY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53650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1.gstatic.com/images?q=tbn:ANd9GcQaQyZaMBcVaHOTqzvOmHrLlY6F4Xl-_qh2YaeqYFzJ0Tedkr0F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8640"/>
            <a:ext cx="371968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3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Finalmente Dios dirá: </a:t>
            </a:r>
            <a:r>
              <a:rPr lang="es-CO" b="1" baseline="30000" dirty="0"/>
              <a:t> </a:t>
            </a:r>
            <a:r>
              <a:rPr lang="es-CO" b="1" baseline="30000" dirty="0" smtClean="0"/>
              <a:t>«</a:t>
            </a:r>
            <a:r>
              <a:rPr lang="es-CO" i="1" dirty="0" smtClean="0"/>
              <a:t>Juntadme </a:t>
            </a:r>
            <a:r>
              <a:rPr lang="es-CO" i="1" dirty="0"/>
              <a:t>mis santos, </a:t>
            </a:r>
            <a:r>
              <a:rPr lang="es-CO" i="1" dirty="0" smtClean="0"/>
              <a:t>Los </a:t>
            </a:r>
            <a:r>
              <a:rPr lang="es-CO" i="1" dirty="0"/>
              <a:t>que hicieron conmigo pacto con </a:t>
            </a:r>
            <a:r>
              <a:rPr lang="es-CO" i="1" dirty="0" smtClean="0"/>
              <a:t>sacrificio» </a:t>
            </a:r>
            <a:r>
              <a:rPr lang="es-CO" i="1" dirty="0" smtClean="0">
                <a:solidFill>
                  <a:srgbClr val="FF0000"/>
                </a:solidFill>
              </a:rPr>
              <a:t>(Sal.50:5).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1988840"/>
            <a:ext cx="48245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i="1" dirty="0">
                <a:solidFill>
                  <a:srgbClr val="FF0000"/>
                </a:solidFill>
              </a:rPr>
              <a:t>Allí tu y yo, nos </a:t>
            </a:r>
            <a:r>
              <a:rPr lang="es-CO" sz="3600" i="1" dirty="0" smtClean="0">
                <a:solidFill>
                  <a:srgbClr val="FF0000"/>
                </a:solidFill>
              </a:rPr>
              <a:t>daremos </a:t>
            </a:r>
            <a:r>
              <a:rPr lang="es-CO" sz="3600" i="1" dirty="0">
                <a:solidFill>
                  <a:srgbClr val="FF0000"/>
                </a:solidFill>
              </a:rPr>
              <a:t>cuenta que </a:t>
            </a:r>
            <a:r>
              <a:rPr lang="es-CO" sz="3600" i="1" dirty="0" smtClean="0">
                <a:solidFill>
                  <a:srgbClr val="FF0000"/>
                </a:solidFill>
              </a:rPr>
              <a:t>valió </a:t>
            </a:r>
            <a:r>
              <a:rPr lang="es-CO" sz="3600" i="1" dirty="0">
                <a:solidFill>
                  <a:srgbClr val="FF0000"/>
                </a:solidFill>
              </a:rPr>
              <a:t>la pera conservar la </a:t>
            </a:r>
            <a:r>
              <a:rPr lang="es-CO" sz="3600" i="1" dirty="0" smtClean="0">
                <a:solidFill>
                  <a:srgbClr val="FF0000"/>
                </a:solidFill>
              </a:rPr>
              <a:t>ESPERANZA. </a:t>
            </a:r>
          </a:p>
          <a:p>
            <a:pPr algn="ctr"/>
            <a:r>
              <a:rPr lang="es-CO" sz="3600" i="1" dirty="0" smtClean="0">
                <a:solidFill>
                  <a:srgbClr val="FF0000"/>
                </a:solidFill>
              </a:rPr>
              <a:t>Mi </a:t>
            </a:r>
            <a:r>
              <a:rPr lang="es-CO" sz="3600" i="1" dirty="0">
                <a:solidFill>
                  <a:srgbClr val="FF0000"/>
                </a:solidFill>
              </a:rPr>
              <a:t>oración es que este tema sea </a:t>
            </a:r>
            <a:r>
              <a:rPr lang="es-CO" sz="3600" i="1" dirty="0" smtClean="0">
                <a:solidFill>
                  <a:srgbClr val="FF0000"/>
                </a:solidFill>
              </a:rPr>
              <a:t>de gran </a:t>
            </a:r>
            <a:r>
              <a:rPr lang="es-CO" sz="3600" i="1" dirty="0">
                <a:solidFill>
                  <a:srgbClr val="FF0000"/>
                </a:solidFill>
              </a:rPr>
              <a:t>bendición para ti, como lo ha sido para mi</a:t>
            </a:r>
            <a:r>
              <a:rPr lang="es-CO" sz="3600" i="1" dirty="0" smtClean="0">
                <a:solidFill>
                  <a:srgbClr val="FF0000"/>
                </a:solidFill>
              </a:rPr>
              <a:t>. Amen</a:t>
            </a:r>
            <a:endParaRPr lang="es-CO" sz="3600" i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t0.gstatic.com/images?q=tbn:ANd9GcQ8aBO0yELzuJsR-HZEWDYYJtgNGHPSHg0QNAecFJu_2ZwWoxygG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36912"/>
            <a:ext cx="3672408" cy="335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638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1069</Words>
  <Application>Microsoft Office PowerPoint</Application>
  <PresentationFormat>Presentación en pantalla 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DIOS DICE: NO PIERDAS LA ESPERANZA</vt:lpstr>
      <vt:lpstr>Presentación de PowerPoint</vt:lpstr>
      <vt:lpstr>Presentación de PowerPoint</vt:lpstr>
      <vt:lpstr>Presentación de PowerPoint</vt:lpstr>
      <vt:lpstr>¿Qué significaba la expulsión del edén? </vt:lpstr>
      <vt:lpstr>Presentación de PowerPoint</vt:lpstr>
      <vt:lpstr>Presentación de PowerPoint</vt:lpstr>
      <vt:lpstr>Presentación de PowerPoint</vt:lpstr>
      <vt:lpstr>Presentación de PowerPoint</vt:lpstr>
      <vt:lpstr>¿Qué tubo que hacer Adán y nosotros para comer de su fruto?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DIOS DICE: NO PIERDAS LA ESPERANZA</dc:title>
  <dc:creator>FAMILIA FIERRO CH</dc:creator>
  <cp:lastModifiedBy>FAMILIA FIERRO CH</cp:lastModifiedBy>
  <cp:revision>47</cp:revision>
  <dcterms:created xsi:type="dcterms:W3CDTF">2012-10-19T23:40:11Z</dcterms:created>
  <dcterms:modified xsi:type="dcterms:W3CDTF">2013-04-30T14:35:53Z</dcterms:modified>
</cp:coreProperties>
</file>